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4</c:v>
                </c:pt>
                <c:pt idx="3">
                  <c:v>42</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0.16491089855500007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9.3523999999999496E-2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0.97637600000000013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9.3524000000000385E-2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0.33546099999999957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0.6180090000000007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6.7382119999999999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0.16861817342529939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9.2889000000000443E-2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0.96974900000000019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9.2888999999999555E-2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0.33318400000000103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0.853629999999999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6.9038839999999997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1.3507199999999999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0.49035399999999996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0.13670700000000036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1.4272039999999997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0.13670699999999947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0.4087193117969008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7.8028329999999997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6.3760999999999513E-2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0.35564700000000027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9.9152000000000129E-2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1.0351299999999997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9.9152000000000129E-2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0.35564700000000027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0.56384100000000004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6.6287529999999997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0.16262200000000071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0.33054899999999954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9.2153999999999847E-2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0.96208000000000027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9.2154999999999987E-2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0.33054899999999954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0.80054300000000111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8.2398430000000005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0.10847500000000032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0.13332999999999906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3.7171999999999983E-2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0.3880669999999995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3.7171000000000731E-2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0.13333100000000009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0.18468000000000018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8.9199959999999994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24</c:v>
                </c:pt>
                <c:pt idx="1">
                  <c:v>17</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7.8896999999999995E-2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0.33205699999999982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9.257499999999963E-2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0.96646800000000077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9.2573999999999934E-2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0.33205699999999982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0.74114900000000006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4.7218169999999997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0.33012499999999978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0.34202300000000019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9.5353999999999495E-2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0.99547700000000017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9.5353000000000243E-2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0.34202400000000033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0.86474799999999963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6.4436080000000002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0.35771398525759945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0.1562670000000006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1.6314059999999992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0.15626699999999971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0.56051400000000129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0.64524600000000021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7.3252839999999999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0.86897499999999983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0.41113299999999953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0.11462100000000053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1.1966239999999999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0.11462000000000039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0.41113299999999953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0.37616599999999956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7.9074400000000002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1.1995010000000002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0.41699600000000014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0.11625599999999991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1.2136909999999999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0.11625499999999978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0.41699700000000028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0.86260600000000043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5.8597770000000002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Q39. Before you left hospital, were you given any information about what you should or should not do after leaving hospital?</c:v>
                </c:pt>
                <c:pt idx="1">
                  <c:v>Your care and treatment Q25. How much information about your condition or treatment was given to you?</c:v>
                </c:pt>
                <c:pt idx="2">
                  <c:v>Leaving hospital Q41. Thinking about any medicine you were to take at home, were you given any of the following?</c:v>
                </c:pt>
                <c:pt idx="3">
                  <c:v>Admission to hospital Q3. How long do you feel you had to wait to get to a bed on a ward after you arrived at the hospital?</c:v>
                </c:pt>
                <c:pt idx="4">
                  <c:v>Feedback on care Q49. During your hospital stay, were you ever asked to give your views on the quality of your care?</c:v>
                </c:pt>
              </c:strCache>
            </c:strRef>
          </c:cat>
          <c:val>
            <c:numRef>
              <c:f>Sheet1!$B$2:$B$6</c:f>
              <c:numCache>
                <c:formatCode>0.0</c:formatCode>
                <c:ptCount val="5"/>
                <c:pt idx="0">
                  <c:v>8.1999999999999993</c:v>
                </c:pt>
                <c:pt idx="1">
                  <c:v>9</c:v>
                </c:pt>
                <c:pt idx="2">
                  <c:v>4.7</c:v>
                </c:pt>
                <c:pt idx="3">
                  <c:v>6.9</c:v>
                </c:pt>
                <c:pt idx="4">
                  <c:v>1.4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Q39. Before you left hospital, were you given any information about what you should or should not do after leaving hospital?</c:v>
                </c:pt>
                <c:pt idx="1">
                  <c:v>Your care and treatment Q25. How much information about your condition or treatment was given to you?</c:v>
                </c:pt>
                <c:pt idx="2">
                  <c:v>Leaving hospital Q41. Thinking about any medicine you were to take at home, were you given any of the following?</c:v>
                </c:pt>
                <c:pt idx="3">
                  <c:v>Admission to hospital Q3. How long do you feel you had to wait to get to a bed on a ward after you arrived at the hospital?</c:v>
                </c:pt>
                <c:pt idx="4">
                  <c:v>Feedback on care Q49. During your hospital stay, were you ever asked to give your views on the quality of your care?</c:v>
                </c:pt>
              </c:strCache>
            </c:strRef>
          </c:cat>
          <c:val>
            <c:numRef>
              <c:f>Sheet1!$C$2:$C$6</c:f>
              <c:numCache>
                <c:formatCode>0.0</c:formatCode>
                <c:ptCount val="5"/>
                <c:pt idx="0">
                  <c:v>8</c:v>
                </c:pt>
                <c:pt idx="1">
                  <c:v>8.8000000000000007</c:v>
                </c:pt>
                <c:pt idx="2">
                  <c:v>4.5999999999999996</c:v>
                </c:pt>
                <c:pt idx="3">
                  <c:v>6.8</c:v>
                </c:pt>
                <c:pt idx="4">
                  <c:v>1.4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Your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1.42338832143806</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8.0790557190599965E-2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0.12853700000000001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1.3419040000000002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0.12853599999999998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0.4610479999999999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0.80275600000000003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1.4233880000000001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Your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8.9241994364162593</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Q12. How would you rate the hospital food?</c:v>
                </c:pt>
                <c:pt idx="2">
                  <c:v>The hospital and ward Q13. Did you get enough help from staff to eat your meals?</c:v>
                </c:pt>
                <c:pt idx="3">
                  <c:v>Leaving hospital Q37. Did hospital staff discuss with you whether you would need any additional equipment in your home, or any changes to your home, after leaving the hospital?</c:v>
                </c:pt>
                <c:pt idx="4">
                  <c:v>The hospital and ward Q9. Did you get enough help from staff to wash or keep yourself clean?</c:v>
                </c:pt>
              </c:strCache>
            </c:strRef>
          </c:cat>
          <c:val>
            <c:numRef>
              <c:f>Sheet1!$B$2:$B$6</c:f>
              <c:numCache>
                <c:formatCode>0.0</c:formatCode>
                <c:ptCount val="5"/>
                <c:pt idx="0">
                  <c:v>4.9000000000000004</c:v>
                </c:pt>
                <c:pt idx="1">
                  <c:v>6.2</c:v>
                </c:pt>
                <c:pt idx="2">
                  <c:v>6.7</c:v>
                </c:pt>
                <c:pt idx="3">
                  <c:v>7.8</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Q12. How would you rate the hospital food?</c:v>
                </c:pt>
                <c:pt idx="2">
                  <c:v>The hospital and ward Q13. Did you get enough help from staff to eat your meals?</c:v>
                </c:pt>
                <c:pt idx="3">
                  <c:v>Leaving hospital Q37. Did hospital staff discuss with you whether you would need any additional equipment in your home, or any changes to your home, after leaving the hospital?</c:v>
                </c:pt>
                <c:pt idx="4">
                  <c:v>The hospital and ward Q9. Did you get enough help from staff to wash or keep yourself clean?</c:v>
                </c:pt>
              </c:strCache>
            </c:strRef>
          </c:cat>
          <c:val>
            <c:numRef>
              <c:f>Sheet1!$C$2:$C$6</c:f>
              <c:numCache>
                <c:formatCode>0.0</c:formatCode>
                <c:ptCount val="5"/>
                <c:pt idx="0">
                  <c:v>5.9</c:v>
                </c:pt>
                <c:pt idx="1">
                  <c:v>7</c:v>
                </c:pt>
                <c:pt idx="2">
                  <c:v>7.5</c:v>
                </c:pt>
                <c:pt idx="3">
                  <c:v>8.3000000000000007</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0.2372430000000012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0.22834699999999941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6.3662000000000774E-2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0.66461699999999979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6.3661999999998997E-2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0.22834700000000119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6.4700999999999453E-2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8.9241989999999998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Your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7.9689666322407398</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0.26445102827430045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8.1623999999999697E-2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0.85213600000000067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8.1623999999999697E-2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0.29277399999999965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0.46083100000000066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7.9689670000000001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Your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7.2038148578379699</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0.49033444194090059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0.16633999999999993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1.7365599999999999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0.76298200000000005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0.787134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6.933351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0.5061906590541998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0.14463899999999974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1.5100210000000009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0.66344799999999893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0.25951200000000085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7.4742790000000001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Your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7.2630603242716996</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71.904799999999994</c:v>
                </c:pt>
                <c:pt idx="1">
                  <c:v>3.5714000000000001</c:v>
                </c:pt>
                <c:pt idx="2">
                  <c:v>11.666700000000001</c:v>
                </c:pt>
                <c:pt idx="3">
                  <c:v>7.6189999999999998</c:v>
                </c:pt>
                <c:pt idx="4">
                  <c:v>0.95240000000000002</c:v>
                </c:pt>
                <c:pt idx="5">
                  <c:v>4.2857000000000003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7.9098000000000113E-2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0.45733699999999988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0.12750199999999978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1.3311029999999997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0.58483900000000055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0.49257799999999996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7.6837309999999999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1.3682097101900048E-2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0.19017600000000012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1.9854069999999995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0.87231700000000068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1.6127149999999997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5.550033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4.7093000000000274E-2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0.33012700000000006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9.2037000000000369E-2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0.96085199999999915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0.42216400000000043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0.44347199999999987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7.7160989999999998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0.3062247754034999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9.144100000000055E-2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0.95463199999999926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0.41943100000000122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0.33600999999999992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7.647627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0.38487409375559967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0.16902100000000075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1.7645619999999997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0.77528499999999934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0.67797999999999981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6.751004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4.8732000000001108E-2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0.24596299999999971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6.8572999999998885E-2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0.71588999999999992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6.8573000000000661E-2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0.24596400000000074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0.11203199999999924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8.6988990000000008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0.24930802279209985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0.10567599999999988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1.1032429999999991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0.10567600000000077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0.37904900000000019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0.21992799999999946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7.6449439999999997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0.15054436853580011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0.10821300000000011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1.1297300000000003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0.10821299999999923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0.38815000000000133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0.30178499999999886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7.941592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20.432700000000001</c:v>
                </c:pt>
                <c:pt idx="1">
                  <c:v>0.96150000000000002</c:v>
                </c:pt>
                <c:pt idx="2">
                  <c:v>62.740400000000001</c:v>
                </c:pt>
                <c:pt idx="3">
                  <c:v>1.6827000000000001</c:v>
                </c:pt>
                <c:pt idx="4">
                  <c:v>1.4422999999999999</c:v>
                </c:pt>
                <c:pt idx="5">
                  <c:v>4.5673000000000004</c:v>
                </c:pt>
                <c:pt idx="6">
                  <c:v>0.72119999999999995</c:v>
                </c:pt>
                <c:pt idx="7">
                  <c:v>2.8845999999999998</c:v>
                </c:pt>
                <c:pt idx="8">
                  <c:v>4.5673000000000004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0.47121499999999994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0.41336199999999934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0.11524200000000029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1.2031130000000001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0.11524200000000029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0.41336199999999934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0.29555099999999968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7.851337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0.34003196031469951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0.11517100000000013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1.2023770000000003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0.11517099999999925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0.41310900000000039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0.6766400000000008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6.188809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0.35341400992979999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0.14590999999999976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1.5232840000000012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0.14590999999999887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0.52336600000000111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0.415106999999999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6.7447970000000002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0.43159753586260052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0.1859869999999999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1.9416779999999996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0.1859869999999999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0.66711600000000004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0.93554400000000104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4.9392149999999999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0.2144099999999991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0.21671900000000122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6.0418999999999556E-2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0.63077299999999958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6.0420000000000584E-2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0.18198282841039948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9.0616979999999998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0.77059999999999995</c:v>
                </c:pt>
                <c:pt idx="1">
                  <c:v>0.22940000000000005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0.77059999999999995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Your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8.7215081107831001</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0.11106399999999983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0.24345200000000045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6.787299999999874E-2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0.70858000000000132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6.787299999999874E-2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0.24345200000000133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0.19977499999999893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8.5824850000000001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0.19944217147079968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5.7207000000000008E-2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0.59722399999999887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5.7206000000000756E-2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0.20519299999999951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0.16293600000000019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9.1050520000000006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0.17448223587500067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8.0069999999999197E-2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0.83592600000000061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8.0071000000000225E-2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0.28720500000000015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0.11024399999999979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8.4769880000000004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51.807200000000002</c:v>
                </c:pt>
                <c:pt idx="2">
                  <c:v>47.469900000000003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Your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8.1375890623871392</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0.1180159999999999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0.28534400000000115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7.9551999999999623E-2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0.8305100000000003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7.9550999999998595E-2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0.28534400000000026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0.17138700000000107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8.3838190000000008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3.0694000000000443E-2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0.25060399999999916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6.9867000000000345E-2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0.72939700000000052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6.9867000000000345E-2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0.23738203551539883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8.5880039999999997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8.8153000000000148E-2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0.30324500000000043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8.4541999999999007E-2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0.88260900000000042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8.4542000000000783E-2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0.30324499999999865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5.8684000000001291E-2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8.2391880000000004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0.44748199999999994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0.35389699999999991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9.8663999999999419E-2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1.0300350000000007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9.8662999999999279E-2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0.35389700000000079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0.7554590000000001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7.3393449999999998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Your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7.7715912740736899</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0.38264799999999966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0.29769000000000023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8.2993000000000094E-2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0.86644299999999941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8.2994000000001122E-2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0.29768899999999832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0.2034110000000009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7.4626780000000004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0.19154270072939994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8.9142000000000721E-2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0.93062799999999957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8.9140999999999693E-2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0.31974300000000078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0.60963600000000007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6.9691179999999999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0.14921946760379967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6.0290000000000177E-2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0.62941499999999984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6.0290000000000177E-2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0.21625300000000003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0.30385500000000043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9.0157220000000002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0.16849500000000006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0.38336299999999923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0.10687800000000003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1.115799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0.10687800000000003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0.38336300000000101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0.55253499999999889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7.2988059999999999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0.13510302761539972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0.14673300000000022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1.5318709999999998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0.14673200000000008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0.52631600000000045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1.5707430000000002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5.8372339999999996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9.5237999999999996</c:v>
                </c:pt>
                <c:pt idx="1">
                  <c:v>13.0952</c:v>
                </c:pt>
                <c:pt idx="2">
                  <c:v>24.761900000000001</c:v>
                </c:pt>
                <c:pt idx="3">
                  <c:v>52.619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0.11313016872100157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4.0562999999998794E-2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0.42347499999999982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4.0563000000000571E-2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0.14549700000000065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0.13753599999999899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9.3079750000000008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0.17907900000000154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0.21865399999999902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6.095900000000043E-2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0.63640299999999961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6.095900000000043E-2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0.21865399999999902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0.16862300000000019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8.4824599999999997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0.25251097606460071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8.9039999999999786E-2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0.92956800000000062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8.9040999999999926E-2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0.31937799999999861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0.42360299999999995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7.7987380000000002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Your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7.9775635716192603</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9.7566999999999737E-2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0.2176000000000009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6.0665000000000191E-2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0.63333699999999915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6.0665000000000191E-2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0.2176000000000009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0.14492899999999942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8.7001840000000001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0.53328400000000009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0.26139699999999966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7.2875999999999941E-2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0.76081100000000035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7.2876000000000829E-2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0.2613979999999998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0.41517599999999888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7.3624770000000002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0.12744700000000009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0.2794749999999997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7.7914999999999957E-2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0.81342800000000004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7.7916000000000096E-2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0.2794749999999997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0.53784100000000024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7.8700299999999999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Your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7.0446770043119402</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RJ7 | St George's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RJ7 | St George's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RJ7 | St George's University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St George's University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634419335"/>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67384984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Q25. How much information about your condition or treatment was given to you?</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66423349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10333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69452367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0472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18343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374106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41231156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79556305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964012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1734735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1882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9693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0206851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31080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24664792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4301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817449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3257185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086739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53345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1478046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09634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252761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5887527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5884896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60409661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0264957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91010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19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86426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7248655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7286709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9527636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81386324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12664213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08120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8469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72066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5240195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1637915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426319765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2887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6070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7704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205783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9214442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24022613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266611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4336753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31144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2344188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9933228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1548987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6946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154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7348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03195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4818925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5488427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518105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5019328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272446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2286801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4589619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1394205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34187620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3461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8591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681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185868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9753531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93556214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65510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0817167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89597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5399680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797168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7478153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92919271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52483633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15784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83653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45861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4069251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8907886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93453421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51468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03461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000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55004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8598356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08802555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877282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5502149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52122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032985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7118500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00518714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5514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939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2230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037907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3905988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9874630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116115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836056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98369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6464417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811774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96130030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77950787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4729283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517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2671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42254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9973902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6355133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6919124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83026776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29457816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009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1279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35179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76093863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77050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84819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5845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08473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6464960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83438773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518470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6951962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71405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01300066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86711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56333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58836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3871998"/>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9177735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04439127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72906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5368750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95183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09233290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538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97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12769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67819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67610077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89494076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95708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0560317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10141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53070049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8633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358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33857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5697509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4969723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3017457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5430936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5066797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7074990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4407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4872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3062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6337645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7649971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2418950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6526106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1403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1742095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5920212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7462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323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1932256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4832181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7044568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6209777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3083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4089650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6987999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02679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88591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3008514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794356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6787544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068375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2730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3570804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3427062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27708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8452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3897610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0822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9962639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8150368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67453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6325045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0594145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21569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99540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1070135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2542441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5715001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202551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85933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5594047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7952622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85543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3502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60683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03852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4011830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4943185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1410102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6280604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3995482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3886409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52812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686196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0451176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5362359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8070634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35472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2757259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2648396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69843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7057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3750418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580473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3511188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1987928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81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922616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9387133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59885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4555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4150574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4588504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3022104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1524629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943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6008018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986576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44491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92066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3669572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4432633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3604964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2027880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27858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0244813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384587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47132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9131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59253710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694033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40083734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67707317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6598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6624792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12544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54254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6973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9251453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1638934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1572035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5353357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67846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8086369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803544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04140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9350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8727905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591188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6074774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6543288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42365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970970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4466807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53783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45032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8975989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308993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431586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104254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7434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2327405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1955587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20626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99528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3557695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5631564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8228005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1572373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8125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3898496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6760366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79569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19665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049527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7727532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126598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4513336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6198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7247069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4100410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43701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81067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28294651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5693565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5222558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12131003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2506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7639456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4642046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9545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0585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0652506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314803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1481116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5156296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54291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4681968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944141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68332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7105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95765567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6283916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1630024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20165268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7710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0497137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551532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8989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6415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1291105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1181917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8142256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9599322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51102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983521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371078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09466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3909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74721412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8352528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680029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83543786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8639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0761042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3582318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98909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5583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3865976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0999440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7358968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(329)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6311131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06117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2065047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1389083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4365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4958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1830361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26914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8244487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1166545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GEORGE'S HOSPITAL (TOOTING)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220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6659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9468636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96545229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6899674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9653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2571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00874123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2187623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42700341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0993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66151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902256060"/>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9605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0843395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10312575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49426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66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0760436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7879180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794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253305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1135883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99981791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8354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30952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9444587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482514214"/>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01785457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49665988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7971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582347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823323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5827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0926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0980440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Q12. How would you rate the hospital food?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69597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161278334"/>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
Q15. During your time in hospital, did you get enough to drink?
Q20. Did you have confidence and trust in the nurses treating you?
Q29. Do you think the hospital staff did everything they could to help control your pain?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1619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2266372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4060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17658267"/>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9161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85419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706336083"/>
              </p:ext>
            </p:extLst>
          </p:nvPr>
        </p:nvGraphicFramePr>
        <p:xfrm>
          <a:off x="469068" y="1548000"/>
          <a:ext cx="11253864" cy="414959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Q16. When you asked doctors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02339778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3047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St George's University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82479200"/>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Information on discharge: patients being given information about what they should or should not do after leaving hospital
Information: patients being given the right amount of information about their condition or treatment
Information about medicines to take at home: patients being given information about medicines they were to take at home
Waiting to get to a bed: patients feeling that they waited the right amount of time to get to a bed on a ward after they arrived at the hospital
Feedback on care: patients being asked to give their views on the quality of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73978366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Quality of food: patients describing the hospital food as good
Help with eating: patients being given enough help from staff to eat meals, if needed
Equipment and adaptations in the home: hospital staff discussing if any equipment or home adaptations were needed when leaving hospital
Help to wash and keep clean: patients getting enough help to wash and keep clean</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St George's University Hospitals NHS Foundation Trust who had attended in late 2021. Responses were received from 420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77412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048875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420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7471506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759330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80032199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055288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09330796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819230488"/>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582749816"/>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13653194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5115330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59921901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919126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855791141"/>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072232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65070340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62048522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16610</Words>
  <Application>Microsoft Office PowerPoint</Application>
  <PresentationFormat>Widescreen</PresentationFormat>
  <Paragraphs>2288</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St George's University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